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5" r:id="rId3"/>
    <p:sldId id="300" r:id="rId4"/>
    <p:sldId id="310" r:id="rId5"/>
    <p:sldId id="313" r:id="rId6"/>
    <p:sldId id="299" r:id="rId7"/>
    <p:sldId id="314" r:id="rId8"/>
    <p:sldId id="311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5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arlow Light" panose="000004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iriam Libre" panose="00000500000000000000" pitchFamily="2" charset="-79"/>
      <p:regular r:id="rId31"/>
      <p:bold r:id="rId32"/>
    </p:embeddedFont>
    <p:embeddedFont>
      <p:font typeface="Raleway Thin" pitchFamily="2" charset="0"/>
      <p:regular r:id="rId33"/>
      <p:italic r:id="rId34"/>
    </p:embeddedFont>
    <p:embeddedFont>
      <p:font typeface="Tajawal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8887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51282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8038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42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iki/File:Guido_van_Rossum_OSCON_2006_cropped.png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craft.org/r-news/the-5-python-skills-you-need-before-you-study-machine-learning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823135" y="354990"/>
            <a:ext cx="5497729" cy="4433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dirty="0"/>
            </a:br>
            <a:r>
              <a:rPr lang="en-US" sz="3600" dirty="0"/>
              <a:t>Programming </a:t>
            </a:r>
            <a:br>
              <a:rPr lang="en-US" sz="3600" dirty="0"/>
            </a:br>
            <a:r>
              <a:rPr lang="en-US" sz="2800" i="1" dirty="0"/>
              <a:t>Introduction &amp; Database</a:t>
            </a:r>
            <a:br>
              <a:rPr lang="en" sz="3600" dirty="0"/>
            </a:br>
            <a:br>
              <a:rPr lang="en" sz="3600" dirty="0"/>
            </a:br>
            <a:r>
              <a:rPr lang="en" sz="3600" dirty="0"/>
              <a:t>15/1/2023</a:t>
            </a:r>
            <a:br>
              <a:rPr lang="en" sz="3600" dirty="0"/>
            </a:br>
            <a:r>
              <a:rPr lang="en" sz="3600" dirty="0"/>
              <a:t>UTM</a:t>
            </a:r>
            <a:endParaRPr sz="3600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9A11B01-AD46-6DEC-9032-F285CBE8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783470"/>
            <a:ext cx="2394488" cy="6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>
            <a:spLocks noGrp="1"/>
          </p:cNvSpPr>
          <p:nvPr>
            <p:ph type="ctrTitle" idx="4294967295"/>
          </p:nvPr>
        </p:nvSpPr>
        <p:spPr>
          <a:xfrm>
            <a:off x="290593" y="215039"/>
            <a:ext cx="3971441" cy="19931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Heard of Python?</a:t>
            </a:r>
            <a:endParaRPr sz="6000" dirty="0"/>
          </a:p>
        </p:txBody>
      </p:sp>
      <p:sp>
        <p:nvSpPr>
          <p:cNvPr id="498" name="Google Shape;498;p35"/>
          <p:cNvSpPr txBox="1">
            <a:spLocks noGrp="1"/>
          </p:cNvSpPr>
          <p:nvPr>
            <p:ph type="body" idx="4294967295"/>
          </p:nvPr>
        </p:nvSpPr>
        <p:spPr>
          <a:xfrm>
            <a:off x="290593" y="2286175"/>
            <a:ext cx="3886200" cy="2642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SG" dirty="0"/>
              <a:t>Of course. You mean that big gigantic snake right?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SG" dirty="0"/>
              <a:t>Yes. The programming language is 🔥🔥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SG" dirty="0"/>
              <a:t>Nope. This is the first time I heard of it.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02F1C-DE49-A22E-BB2D-C2471A713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64" r="14354"/>
          <a:stretch/>
        </p:blipFill>
        <p:spPr>
          <a:xfrm>
            <a:off x="4494508" y="0"/>
            <a:ext cx="4967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3;p41">
            <a:extLst>
              <a:ext uri="{FF2B5EF4-FFF2-40B4-BE49-F238E27FC236}">
                <a16:creationId xmlns:a16="http://schemas.microsoft.com/office/drawing/2014/main" id="{F3F88E82-2B15-3B06-1F8A-F0FA944B626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What is Python?</a:t>
            </a:r>
          </a:p>
        </p:txBody>
      </p:sp>
      <p:grpSp>
        <p:nvGrpSpPr>
          <p:cNvPr id="10" name="Google Shape;774;p41">
            <a:extLst>
              <a:ext uri="{FF2B5EF4-FFF2-40B4-BE49-F238E27FC236}">
                <a16:creationId xmlns:a16="http://schemas.microsoft.com/office/drawing/2014/main" id="{C00236FE-3FD2-D36D-D0E7-CA73A64D5CDC}"/>
              </a:ext>
            </a:extLst>
          </p:cNvPr>
          <p:cNvGrpSpPr/>
          <p:nvPr/>
        </p:nvGrpSpPr>
        <p:grpSpPr>
          <a:xfrm>
            <a:off x="3287569" y="1715060"/>
            <a:ext cx="2932689" cy="2451309"/>
            <a:chOff x="3427051" y="1622072"/>
            <a:chExt cx="2932689" cy="2451309"/>
          </a:xfrm>
        </p:grpSpPr>
        <p:sp>
          <p:nvSpPr>
            <p:cNvPr id="11" name="Google Shape;775;p41">
              <a:extLst>
                <a:ext uri="{FF2B5EF4-FFF2-40B4-BE49-F238E27FC236}">
                  <a16:creationId xmlns:a16="http://schemas.microsoft.com/office/drawing/2014/main" id="{62A7BEEE-F14E-AF15-8ECB-2EB5295D4134}"/>
                </a:ext>
              </a:extLst>
            </p:cNvPr>
            <p:cNvSpPr/>
            <p:nvPr/>
          </p:nvSpPr>
          <p:spPr>
            <a:xfrm>
              <a:off x="3427051" y="2119453"/>
              <a:ext cx="2932688" cy="1953928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1">
              <a:extLst>
                <a:ext uri="{FF2B5EF4-FFF2-40B4-BE49-F238E27FC236}">
                  <a16:creationId xmlns:a16="http://schemas.microsoft.com/office/drawing/2014/main" id="{9A1C4E03-B960-EA91-F5E2-B6C89E561C88}"/>
                </a:ext>
              </a:extLst>
            </p:cNvPr>
            <p:cNvSpPr/>
            <p:nvPr/>
          </p:nvSpPr>
          <p:spPr>
            <a:xfrm>
              <a:off x="5828380" y="1622072"/>
              <a:ext cx="531346" cy="49738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1">
              <a:extLst>
                <a:ext uri="{FF2B5EF4-FFF2-40B4-BE49-F238E27FC236}">
                  <a16:creationId xmlns:a16="http://schemas.microsoft.com/office/drawing/2014/main" id="{CA7086D8-97B2-DEDB-DF5B-5DC4D6E4897A}"/>
                </a:ext>
              </a:extLst>
            </p:cNvPr>
            <p:cNvSpPr/>
            <p:nvPr/>
          </p:nvSpPr>
          <p:spPr>
            <a:xfrm>
              <a:off x="3427051" y="1622072"/>
              <a:ext cx="2401343" cy="49738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89;p41">
            <a:extLst>
              <a:ext uri="{FF2B5EF4-FFF2-40B4-BE49-F238E27FC236}">
                <a16:creationId xmlns:a16="http://schemas.microsoft.com/office/drawing/2014/main" id="{80911FE5-4D61-A2A1-2405-BB70C153CF06}"/>
              </a:ext>
            </a:extLst>
          </p:cNvPr>
          <p:cNvSpPr txBox="1"/>
          <p:nvPr/>
        </p:nvSpPr>
        <p:spPr>
          <a:xfrm>
            <a:off x="457200" y="3303263"/>
            <a:ext cx="2265993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Guido van Rossum</a:t>
            </a:r>
            <a:endParaRPr sz="2000" b="1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" name="Google Shape;790;p41">
            <a:extLst>
              <a:ext uri="{FF2B5EF4-FFF2-40B4-BE49-F238E27FC236}">
                <a16:creationId xmlns:a16="http://schemas.microsoft.com/office/drawing/2014/main" id="{C1DE6F01-743C-812B-E776-620BE90CF040}"/>
              </a:ext>
            </a:extLst>
          </p:cNvPr>
          <p:cNvSpPr txBox="1"/>
          <p:nvPr/>
        </p:nvSpPr>
        <p:spPr>
          <a:xfrm>
            <a:off x="1347680" y="3526894"/>
            <a:ext cx="1350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ajawal"/>
                <a:ea typeface="Tajawal"/>
                <a:cs typeface="Tajawal"/>
                <a:sym typeface="Tajawal"/>
              </a:rPr>
              <a:t>The creator</a:t>
            </a:r>
            <a:endParaRPr sz="1600" dirty="0">
              <a:solidFill>
                <a:schemeClr val="bg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6" name="Google Shape;791;p41">
            <a:extLst>
              <a:ext uri="{FF2B5EF4-FFF2-40B4-BE49-F238E27FC236}">
                <a16:creationId xmlns:a16="http://schemas.microsoft.com/office/drawing/2014/main" id="{92B60D27-963D-5AA1-CE4D-7403938F0101}"/>
              </a:ext>
            </a:extLst>
          </p:cNvPr>
          <p:cNvSpPr txBox="1"/>
          <p:nvPr/>
        </p:nvSpPr>
        <p:spPr>
          <a:xfrm>
            <a:off x="932875" y="1586963"/>
            <a:ext cx="1790318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General Purpose Programming Language</a:t>
            </a:r>
            <a:endParaRPr sz="2000" b="1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" name="Google Shape;792;p41">
            <a:extLst>
              <a:ext uri="{FF2B5EF4-FFF2-40B4-BE49-F238E27FC236}">
                <a16:creationId xmlns:a16="http://schemas.microsoft.com/office/drawing/2014/main" id="{C92203B4-F47F-E6B4-3B26-C3A9D404BF13}"/>
              </a:ext>
            </a:extLst>
          </p:cNvPr>
          <p:cNvSpPr txBox="1"/>
          <p:nvPr/>
        </p:nvSpPr>
        <p:spPr>
          <a:xfrm>
            <a:off x="1069346" y="2426663"/>
            <a:ext cx="1616803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ajawal"/>
                <a:ea typeface="Tajawal"/>
                <a:cs typeface="Tajawal"/>
                <a:sym typeface="Tajawal"/>
              </a:rPr>
              <a:t>Can be used  for nearly everything</a:t>
            </a:r>
            <a:endParaRPr sz="1600" dirty="0">
              <a:solidFill>
                <a:schemeClr val="bg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8" name="Google Shape;793;p41">
            <a:extLst>
              <a:ext uri="{FF2B5EF4-FFF2-40B4-BE49-F238E27FC236}">
                <a16:creationId xmlns:a16="http://schemas.microsoft.com/office/drawing/2014/main" id="{C855B7BE-5FC0-114C-8A28-858092DB25D8}"/>
              </a:ext>
            </a:extLst>
          </p:cNvPr>
          <p:cNvSpPr txBox="1"/>
          <p:nvPr/>
        </p:nvSpPr>
        <p:spPr>
          <a:xfrm>
            <a:off x="6956193" y="3310444"/>
            <a:ext cx="1350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     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  .ipynb</a:t>
            </a:r>
            <a:endParaRPr sz="2000" b="1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" name="Google Shape;794;p41">
            <a:extLst>
              <a:ext uri="{FF2B5EF4-FFF2-40B4-BE49-F238E27FC236}">
                <a16:creationId xmlns:a16="http://schemas.microsoft.com/office/drawing/2014/main" id="{DF046DF2-A556-82AE-9DA7-9CBE307A9D27}"/>
              </a:ext>
            </a:extLst>
          </p:cNvPr>
          <p:cNvSpPr txBox="1"/>
          <p:nvPr/>
        </p:nvSpPr>
        <p:spPr>
          <a:xfrm>
            <a:off x="6956193" y="3890976"/>
            <a:ext cx="1350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ajawal"/>
                <a:ea typeface="Tajawal"/>
                <a:cs typeface="Tajawal"/>
                <a:sym typeface="Tajawal"/>
              </a:rPr>
              <a:t>File extensions</a:t>
            </a:r>
            <a:endParaRPr sz="1600" dirty="0">
              <a:solidFill>
                <a:schemeClr val="bg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0" name="Google Shape;795;p41">
            <a:extLst>
              <a:ext uri="{FF2B5EF4-FFF2-40B4-BE49-F238E27FC236}">
                <a16:creationId xmlns:a16="http://schemas.microsoft.com/office/drawing/2014/main" id="{F9696F19-4428-CD2C-1726-77E685B3FB59}"/>
              </a:ext>
            </a:extLst>
          </p:cNvPr>
          <p:cNvSpPr txBox="1"/>
          <p:nvPr/>
        </p:nvSpPr>
        <p:spPr>
          <a:xfrm>
            <a:off x="6784643" y="1586963"/>
            <a:ext cx="1350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1991</a:t>
            </a:r>
            <a:endParaRPr sz="2000" b="1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1" name="Google Shape;796;p41">
            <a:extLst>
              <a:ext uri="{FF2B5EF4-FFF2-40B4-BE49-F238E27FC236}">
                <a16:creationId xmlns:a16="http://schemas.microsoft.com/office/drawing/2014/main" id="{AF19BC9C-C747-392C-8DEE-283BB239CEBB}"/>
              </a:ext>
            </a:extLst>
          </p:cNvPr>
          <p:cNvSpPr txBox="1"/>
          <p:nvPr/>
        </p:nvSpPr>
        <p:spPr>
          <a:xfrm>
            <a:off x="6784643" y="2019863"/>
            <a:ext cx="1350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ajawal"/>
                <a:ea typeface="Tajawal"/>
                <a:cs typeface="Tajawal"/>
                <a:sym typeface="Tajawal"/>
              </a:rPr>
              <a:t>First released on 1991</a:t>
            </a:r>
            <a:endParaRPr sz="1600" dirty="0">
              <a:solidFill>
                <a:schemeClr val="bg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2" name="Google Shape;797;p41">
            <a:extLst>
              <a:ext uri="{FF2B5EF4-FFF2-40B4-BE49-F238E27FC236}">
                <a16:creationId xmlns:a16="http://schemas.microsoft.com/office/drawing/2014/main" id="{D01B610C-D648-AFD7-3BA4-5F8B1E56D1D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723193" y="1803413"/>
            <a:ext cx="1707300" cy="800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3" name="Google Shape;798;p41">
            <a:extLst>
              <a:ext uri="{FF2B5EF4-FFF2-40B4-BE49-F238E27FC236}">
                <a16:creationId xmlns:a16="http://schemas.microsoft.com/office/drawing/2014/main" id="{9611B57A-2F08-3DBC-6733-8D4857AAE54A}"/>
              </a:ext>
            </a:extLst>
          </p:cNvPr>
          <p:cNvCxnSpPr>
            <a:cxnSpLocks/>
          </p:cNvCxnSpPr>
          <p:nvPr/>
        </p:nvCxnSpPr>
        <p:spPr>
          <a:xfrm rot="10800000" flipH="1">
            <a:off x="2712041" y="2855813"/>
            <a:ext cx="1551000" cy="663900"/>
          </a:xfrm>
          <a:prstGeom prst="bentConnector3">
            <a:avLst>
              <a:gd name="adj1" fmla="val 22531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4" name="Google Shape;799;p41">
            <a:extLst>
              <a:ext uri="{FF2B5EF4-FFF2-40B4-BE49-F238E27FC236}">
                <a16:creationId xmlns:a16="http://schemas.microsoft.com/office/drawing/2014/main" id="{08AEB88F-9586-F4F4-3B15-8B90B89DB09C}"/>
              </a:ext>
            </a:extLst>
          </p:cNvPr>
          <p:cNvCxnSpPr>
            <a:cxnSpLocks/>
          </p:cNvCxnSpPr>
          <p:nvPr/>
        </p:nvCxnSpPr>
        <p:spPr>
          <a:xfrm flipH="1">
            <a:off x="5345295" y="1803413"/>
            <a:ext cx="1450500" cy="1226100"/>
          </a:xfrm>
          <a:prstGeom prst="bentConnector3">
            <a:avLst>
              <a:gd name="adj1" fmla="val 21256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5" name="Google Shape;800;p41">
            <a:extLst>
              <a:ext uri="{FF2B5EF4-FFF2-40B4-BE49-F238E27FC236}">
                <a16:creationId xmlns:a16="http://schemas.microsoft.com/office/drawing/2014/main" id="{6AA66386-18A0-8432-8789-E8402AF27984}"/>
              </a:ext>
            </a:extLst>
          </p:cNvPr>
          <p:cNvCxnSpPr>
            <a:stCxn id="18" idx="1"/>
          </p:cNvCxnSpPr>
          <p:nvPr/>
        </p:nvCxnSpPr>
        <p:spPr>
          <a:xfrm rot="10800000">
            <a:off x="5540493" y="3271294"/>
            <a:ext cx="1415700" cy="255600"/>
          </a:xfrm>
          <a:prstGeom prst="bentConnector3">
            <a:avLst>
              <a:gd name="adj1" fmla="val 21631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pic>
        <p:nvPicPr>
          <p:cNvPr id="27" name="Google Shape;806;p41">
            <a:hlinkClick r:id="" action="ppaction://noaction"/>
            <a:extLst>
              <a:ext uri="{FF2B5EF4-FFF2-40B4-BE49-F238E27FC236}">
                <a16:creationId xmlns:a16="http://schemas.microsoft.com/office/drawing/2014/main" id="{14EE86F3-C478-C2CB-6A15-C2545B25F3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821805" y="1834325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00E70D93-40A1-5FEF-75B3-4439470E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6" y="2651062"/>
            <a:ext cx="1006475" cy="122610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3C29B63-17D8-3B96-E55D-05960F788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691" y="3718933"/>
            <a:ext cx="749106" cy="11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558;p33">
            <a:extLst>
              <a:ext uri="{FF2B5EF4-FFF2-40B4-BE49-F238E27FC236}">
                <a16:creationId xmlns:a16="http://schemas.microsoft.com/office/drawing/2014/main" id="{C7110503-DC8F-3DF6-4225-4A6FCB97A62C}"/>
              </a:ext>
            </a:extLst>
          </p:cNvPr>
          <p:cNvGrpSpPr/>
          <p:nvPr/>
        </p:nvGrpSpPr>
        <p:grpSpPr>
          <a:xfrm>
            <a:off x="6135640" y="2569802"/>
            <a:ext cx="2176500" cy="1979668"/>
            <a:chOff x="6308575" y="2658223"/>
            <a:chExt cx="2176500" cy="1635830"/>
          </a:xfrm>
        </p:grpSpPr>
        <p:sp>
          <p:nvSpPr>
            <p:cNvPr id="41" name="Google Shape;559;p33">
              <a:extLst>
                <a:ext uri="{FF2B5EF4-FFF2-40B4-BE49-F238E27FC236}">
                  <a16:creationId xmlns:a16="http://schemas.microsoft.com/office/drawing/2014/main" id="{2C19ED2F-2C64-63CA-8442-8AD22838AEC6}"/>
                </a:ext>
              </a:extLst>
            </p:cNvPr>
            <p:cNvSpPr/>
            <p:nvPr/>
          </p:nvSpPr>
          <p:spPr>
            <a:xfrm>
              <a:off x="6451466" y="2658223"/>
              <a:ext cx="794400" cy="3816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0;p33">
              <a:extLst>
                <a:ext uri="{FF2B5EF4-FFF2-40B4-BE49-F238E27FC236}">
                  <a16:creationId xmlns:a16="http://schemas.microsoft.com/office/drawing/2014/main" id="{62002D9B-992B-0409-114D-8DCAE00FBA77}"/>
                </a:ext>
              </a:extLst>
            </p:cNvPr>
            <p:cNvSpPr/>
            <p:nvPr/>
          </p:nvSpPr>
          <p:spPr>
            <a:xfrm>
              <a:off x="6308575" y="2815353"/>
              <a:ext cx="2176500" cy="1478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55;p33">
            <a:extLst>
              <a:ext uri="{FF2B5EF4-FFF2-40B4-BE49-F238E27FC236}">
                <a16:creationId xmlns:a16="http://schemas.microsoft.com/office/drawing/2014/main" id="{1B2179F8-1087-26AF-9928-0D6A2C9E94CD}"/>
              </a:ext>
            </a:extLst>
          </p:cNvPr>
          <p:cNvGrpSpPr/>
          <p:nvPr/>
        </p:nvGrpSpPr>
        <p:grpSpPr>
          <a:xfrm>
            <a:off x="3557277" y="2569801"/>
            <a:ext cx="2176500" cy="1979669"/>
            <a:chOff x="3805250" y="2658223"/>
            <a:chExt cx="2176500" cy="1635830"/>
          </a:xfrm>
        </p:grpSpPr>
        <p:sp>
          <p:nvSpPr>
            <p:cNvPr id="38" name="Google Shape;556;p33">
              <a:extLst>
                <a:ext uri="{FF2B5EF4-FFF2-40B4-BE49-F238E27FC236}">
                  <a16:creationId xmlns:a16="http://schemas.microsoft.com/office/drawing/2014/main" id="{9A0A853D-2618-A08A-1AC7-1EFBADE6F7B8}"/>
                </a:ext>
              </a:extLst>
            </p:cNvPr>
            <p:cNvSpPr/>
            <p:nvPr/>
          </p:nvSpPr>
          <p:spPr>
            <a:xfrm>
              <a:off x="3948141" y="2658223"/>
              <a:ext cx="794400" cy="3816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7;p33">
              <a:extLst>
                <a:ext uri="{FF2B5EF4-FFF2-40B4-BE49-F238E27FC236}">
                  <a16:creationId xmlns:a16="http://schemas.microsoft.com/office/drawing/2014/main" id="{CA8A566E-4C94-E33A-5086-ECA8BA8826AF}"/>
                </a:ext>
              </a:extLst>
            </p:cNvPr>
            <p:cNvSpPr/>
            <p:nvPr/>
          </p:nvSpPr>
          <p:spPr>
            <a:xfrm>
              <a:off x="3805250" y="2815353"/>
              <a:ext cx="2176500" cy="1478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73;p41">
            <a:extLst>
              <a:ext uri="{FF2B5EF4-FFF2-40B4-BE49-F238E27FC236}">
                <a16:creationId xmlns:a16="http://schemas.microsoft.com/office/drawing/2014/main" id="{F3F88E82-2B15-3B06-1F8A-F0FA944B626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Why Python?</a:t>
            </a:r>
          </a:p>
        </p:txBody>
      </p:sp>
      <p:grpSp>
        <p:nvGrpSpPr>
          <p:cNvPr id="26" name="Google Shape;549;p33">
            <a:extLst>
              <a:ext uri="{FF2B5EF4-FFF2-40B4-BE49-F238E27FC236}">
                <a16:creationId xmlns:a16="http://schemas.microsoft.com/office/drawing/2014/main" id="{2796EC0B-5824-F05E-FD38-61A2D7D6B446}"/>
              </a:ext>
            </a:extLst>
          </p:cNvPr>
          <p:cNvGrpSpPr/>
          <p:nvPr/>
        </p:nvGrpSpPr>
        <p:grpSpPr>
          <a:xfrm>
            <a:off x="1053952" y="2569802"/>
            <a:ext cx="2176500" cy="1979668"/>
            <a:chOff x="1301925" y="2658223"/>
            <a:chExt cx="2176500" cy="1635830"/>
          </a:xfrm>
        </p:grpSpPr>
        <p:sp>
          <p:nvSpPr>
            <p:cNvPr id="29" name="Google Shape;550;p33">
              <a:extLst>
                <a:ext uri="{FF2B5EF4-FFF2-40B4-BE49-F238E27FC236}">
                  <a16:creationId xmlns:a16="http://schemas.microsoft.com/office/drawing/2014/main" id="{6D1D8F93-616A-8CAE-E766-3309322148F1}"/>
                </a:ext>
              </a:extLst>
            </p:cNvPr>
            <p:cNvSpPr/>
            <p:nvPr/>
          </p:nvSpPr>
          <p:spPr>
            <a:xfrm>
              <a:off x="1444816" y="2658223"/>
              <a:ext cx="794400" cy="3816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1;p33">
              <a:extLst>
                <a:ext uri="{FF2B5EF4-FFF2-40B4-BE49-F238E27FC236}">
                  <a16:creationId xmlns:a16="http://schemas.microsoft.com/office/drawing/2014/main" id="{BAF1FE50-A23E-8301-B0E2-F915829C09D4}"/>
                </a:ext>
              </a:extLst>
            </p:cNvPr>
            <p:cNvSpPr/>
            <p:nvPr/>
          </p:nvSpPr>
          <p:spPr>
            <a:xfrm>
              <a:off x="1301925" y="2815353"/>
              <a:ext cx="2176500" cy="1478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53;p33">
            <a:extLst>
              <a:ext uri="{FF2B5EF4-FFF2-40B4-BE49-F238E27FC236}">
                <a16:creationId xmlns:a16="http://schemas.microsoft.com/office/drawing/2014/main" id="{9031E378-6B0F-A1EB-D554-1FD38B4A5F20}"/>
              </a:ext>
            </a:extLst>
          </p:cNvPr>
          <p:cNvSpPr txBox="1">
            <a:spLocks/>
          </p:cNvSpPr>
          <p:nvPr/>
        </p:nvSpPr>
        <p:spPr>
          <a:xfrm>
            <a:off x="1195134" y="2708830"/>
            <a:ext cx="1878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SIMPLE</a:t>
            </a:r>
          </a:p>
        </p:txBody>
      </p:sp>
      <p:sp>
        <p:nvSpPr>
          <p:cNvPr id="32" name="Google Shape;554;p33">
            <a:extLst>
              <a:ext uri="{FF2B5EF4-FFF2-40B4-BE49-F238E27FC236}">
                <a16:creationId xmlns:a16="http://schemas.microsoft.com/office/drawing/2014/main" id="{9371F28C-E569-647B-36A6-4038D5071183}"/>
              </a:ext>
            </a:extLst>
          </p:cNvPr>
          <p:cNvSpPr txBox="1">
            <a:spLocks/>
          </p:cNvSpPr>
          <p:nvPr/>
        </p:nvSpPr>
        <p:spPr>
          <a:xfrm>
            <a:off x="1217710" y="3200695"/>
            <a:ext cx="1878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Easy to learn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Simple syntax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Readable codes</a:t>
            </a:r>
          </a:p>
        </p:txBody>
      </p:sp>
      <p:sp>
        <p:nvSpPr>
          <p:cNvPr id="33" name="Google Shape;564;p33">
            <a:extLst>
              <a:ext uri="{FF2B5EF4-FFF2-40B4-BE49-F238E27FC236}">
                <a16:creationId xmlns:a16="http://schemas.microsoft.com/office/drawing/2014/main" id="{77AA7A6C-A4E7-E440-5491-1CC3C6B95C06}"/>
              </a:ext>
            </a:extLst>
          </p:cNvPr>
          <p:cNvSpPr txBox="1">
            <a:spLocks/>
          </p:cNvSpPr>
          <p:nvPr/>
        </p:nvSpPr>
        <p:spPr>
          <a:xfrm>
            <a:off x="6203493" y="2732179"/>
            <a:ext cx="2101975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IT’S THE FUTURE</a:t>
            </a:r>
          </a:p>
        </p:txBody>
      </p:sp>
      <p:sp>
        <p:nvSpPr>
          <p:cNvPr id="34" name="Google Shape;563;p33">
            <a:extLst>
              <a:ext uri="{FF2B5EF4-FFF2-40B4-BE49-F238E27FC236}">
                <a16:creationId xmlns:a16="http://schemas.microsoft.com/office/drawing/2014/main" id="{A2CCD52E-6950-5D69-FD5E-C45E5AAB0145}"/>
              </a:ext>
            </a:extLst>
          </p:cNvPr>
          <p:cNvSpPr txBox="1">
            <a:spLocks/>
          </p:cNvSpPr>
          <p:nvPr/>
        </p:nvSpPr>
        <p:spPr>
          <a:xfrm>
            <a:off x="6135640" y="3200695"/>
            <a:ext cx="2101975" cy="8342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School students and </a:t>
            </a:r>
            <a:b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</a:b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AI practitioners </a:t>
            </a:r>
            <a:b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</a:b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all around the world</a:t>
            </a:r>
            <a:b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</a:b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 use Python.</a:t>
            </a:r>
          </a:p>
        </p:txBody>
      </p:sp>
      <p:sp>
        <p:nvSpPr>
          <p:cNvPr id="35" name="Google Shape;561;p33">
            <a:extLst>
              <a:ext uri="{FF2B5EF4-FFF2-40B4-BE49-F238E27FC236}">
                <a16:creationId xmlns:a16="http://schemas.microsoft.com/office/drawing/2014/main" id="{62B40A76-D5D7-1EC7-BEAF-7A09E04BF0AC}"/>
              </a:ext>
            </a:extLst>
          </p:cNvPr>
          <p:cNvSpPr txBox="1">
            <a:spLocks/>
          </p:cNvSpPr>
          <p:nvPr/>
        </p:nvSpPr>
        <p:spPr>
          <a:xfrm>
            <a:off x="3692352" y="2730895"/>
            <a:ext cx="1878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WIDE APPLICATIONS</a:t>
            </a:r>
          </a:p>
        </p:txBody>
      </p:sp>
      <p:sp>
        <p:nvSpPr>
          <p:cNvPr id="36" name="Google Shape;562;p33">
            <a:extLst>
              <a:ext uri="{FF2B5EF4-FFF2-40B4-BE49-F238E27FC236}">
                <a16:creationId xmlns:a16="http://schemas.microsoft.com/office/drawing/2014/main" id="{1FF706AD-05ED-7878-99AC-1FA20F3E3564}"/>
              </a:ext>
            </a:extLst>
          </p:cNvPr>
          <p:cNvSpPr txBox="1">
            <a:spLocks/>
          </p:cNvSpPr>
          <p:nvPr/>
        </p:nvSpPr>
        <p:spPr>
          <a:xfrm>
            <a:off x="3737503" y="3107482"/>
            <a:ext cx="1878000" cy="13870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AI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Data Science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Web &amp;  Apps Dev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Scientific Computing</a:t>
            </a:r>
          </a:p>
          <a:p>
            <a:r>
              <a:rPr lang="en-SG" dirty="0">
                <a:solidFill>
                  <a:schemeClr val="bg1"/>
                </a:solidFill>
                <a:latin typeface="Barlow Light" panose="00000400000000000000" pitchFamily="2" charset="0"/>
              </a:rPr>
              <a:t>You name it!</a:t>
            </a:r>
          </a:p>
        </p:txBody>
      </p:sp>
      <p:sp>
        <p:nvSpPr>
          <p:cNvPr id="43" name="Google Shape;565;p33">
            <a:extLst>
              <a:ext uri="{FF2B5EF4-FFF2-40B4-BE49-F238E27FC236}">
                <a16:creationId xmlns:a16="http://schemas.microsoft.com/office/drawing/2014/main" id="{805EAEF2-D41C-029A-0F44-824A01BE754C}"/>
              </a:ext>
            </a:extLst>
          </p:cNvPr>
          <p:cNvSpPr/>
          <p:nvPr/>
        </p:nvSpPr>
        <p:spPr>
          <a:xfrm>
            <a:off x="1752952" y="1373417"/>
            <a:ext cx="778500" cy="778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66;p33">
            <a:extLst>
              <a:ext uri="{FF2B5EF4-FFF2-40B4-BE49-F238E27FC236}">
                <a16:creationId xmlns:a16="http://schemas.microsoft.com/office/drawing/2014/main" id="{F9F6F47A-04B9-26CE-4B96-A9EFF52547F6}"/>
              </a:ext>
            </a:extLst>
          </p:cNvPr>
          <p:cNvSpPr/>
          <p:nvPr/>
        </p:nvSpPr>
        <p:spPr>
          <a:xfrm>
            <a:off x="4256277" y="1373417"/>
            <a:ext cx="778500" cy="778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67;p33">
            <a:extLst>
              <a:ext uri="{FF2B5EF4-FFF2-40B4-BE49-F238E27FC236}">
                <a16:creationId xmlns:a16="http://schemas.microsoft.com/office/drawing/2014/main" id="{327E8B91-5F00-C682-8F2D-D7F5FBBD3272}"/>
              </a:ext>
            </a:extLst>
          </p:cNvPr>
          <p:cNvSpPr/>
          <p:nvPr/>
        </p:nvSpPr>
        <p:spPr>
          <a:xfrm>
            <a:off x="6759602" y="1373417"/>
            <a:ext cx="778500" cy="778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4D539DC3-5142-6688-5527-25EF4661F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601" y="1513803"/>
            <a:ext cx="470082" cy="470082"/>
          </a:xfrm>
          <a:prstGeom prst="rect">
            <a:avLst/>
          </a:prstGeom>
        </p:spPr>
      </p:pic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AC34078B-B573-9DD5-5425-42B9214EF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976" y="1466392"/>
            <a:ext cx="583698" cy="583698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D41AA8BC-6F93-28F2-D02F-9F174F730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2998" y="1437101"/>
            <a:ext cx="612990" cy="6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343FF-D03B-EE93-62F9-AEDB83350B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773;p41">
            <a:extLst>
              <a:ext uri="{FF2B5EF4-FFF2-40B4-BE49-F238E27FC236}">
                <a16:creationId xmlns:a16="http://schemas.microsoft.com/office/drawing/2014/main" id="{48E3C635-C436-9C18-3E95-E6D79AF890A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4976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Use Python?</a:t>
            </a:r>
          </a:p>
        </p:txBody>
      </p:sp>
      <p:sp>
        <p:nvSpPr>
          <p:cNvPr id="4" name="Google Shape;495;p31">
            <a:extLst>
              <a:ext uri="{FF2B5EF4-FFF2-40B4-BE49-F238E27FC236}">
                <a16:creationId xmlns:a16="http://schemas.microsoft.com/office/drawing/2014/main" id="{E808639D-DD12-2DC9-5D54-3450F24476AD}"/>
              </a:ext>
            </a:extLst>
          </p:cNvPr>
          <p:cNvSpPr txBox="1">
            <a:spLocks/>
          </p:cNvSpPr>
          <p:nvPr/>
        </p:nvSpPr>
        <p:spPr>
          <a:xfrm>
            <a:off x="628650" y="1073280"/>
            <a:ext cx="5235487" cy="32842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MY" sz="2400" dirty="0">
              <a:latin typeface="Barlow Light" panose="00000400000000000000" pitchFamily="2" charset="0"/>
            </a:endParaRP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Instagram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Netflix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Spotify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Google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Bloomberg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Dropbox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Walt Disney Animation Studios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AstraZeneca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MY" sz="2400" dirty="0">
                <a:latin typeface="Barlow Light" panose="00000400000000000000" pitchFamily="2" charset="0"/>
              </a:rPr>
              <a:t>Shopee</a:t>
            </a:r>
          </a:p>
        </p:txBody>
      </p:sp>
      <p:sp>
        <p:nvSpPr>
          <p:cNvPr id="5" name="Google Shape;1411;p53">
            <a:extLst>
              <a:ext uri="{FF2B5EF4-FFF2-40B4-BE49-F238E27FC236}">
                <a16:creationId xmlns:a16="http://schemas.microsoft.com/office/drawing/2014/main" id="{95B21782-D212-6440-DAFE-F7EA206064A1}"/>
              </a:ext>
            </a:extLst>
          </p:cNvPr>
          <p:cNvSpPr txBox="1"/>
          <p:nvPr/>
        </p:nvSpPr>
        <p:spPr>
          <a:xfrm>
            <a:off x="628650" y="751615"/>
            <a:ext cx="3950644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7376EC"/>
                </a:solidFill>
                <a:latin typeface="Raleway Thin"/>
                <a:ea typeface="Raleway Thin"/>
                <a:cs typeface="Raleway Thin"/>
                <a:sym typeface="Raleway Thin"/>
              </a:rPr>
              <a:t>Among the </a:t>
            </a:r>
            <a:r>
              <a:rPr lang="en" sz="2400" dirty="0">
                <a:solidFill>
                  <a:srgbClr val="7376EC"/>
                </a:solidFill>
                <a:latin typeface="Miriam Libre" panose="00000500000000000000" pitchFamily="2" charset="-79"/>
                <a:ea typeface="Raleway Thin"/>
                <a:cs typeface="Miriam Libre" panose="00000500000000000000" pitchFamily="2" charset="-79"/>
                <a:sym typeface="Raleway Thin"/>
              </a:rPr>
              <a:t>famous</a:t>
            </a:r>
            <a:r>
              <a:rPr lang="en" sz="2400" dirty="0">
                <a:solidFill>
                  <a:srgbClr val="7376EC"/>
                </a:solidFill>
                <a:latin typeface="Raleway Thin"/>
                <a:ea typeface="Raleway Thin"/>
                <a:cs typeface="Raleway Thin"/>
                <a:sym typeface="Raleway Thin"/>
              </a:rPr>
              <a:t> ones.</a:t>
            </a:r>
            <a:endParaRPr sz="2400" dirty="0">
              <a:solidFill>
                <a:srgbClr val="7376E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78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3;p41">
            <a:extLst>
              <a:ext uri="{FF2B5EF4-FFF2-40B4-BE49-F238E27FC236}">
                <a16:creationId xmlns:a16="http://schemas.microsoft.com/office/drawing/2014/main" id="{F3F88E82-2B15-3B06-1F8A-F0FA944B6265}"/>
              </a:ext>
            </a:extLst>
          </p:cNvPr>
          <p:cNvSpPr txBox="1">
            <a:spLocks/>
          </p:cNvSpPr>
          <p:nvPr/>
        </p:nvSpPr>
        <p:spPr>
          <a:xfrm>
            <a:off x="628650" y="399328"/>
            <a:ext cx="7886700" cy="5559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How to Run Python?</a:t>
            </a:r>
          </a:p>
        </p:txBody>
      </p:sp>
      <p:grpSp>
        <p:nvGrpSpPr>
          <p:cNvPr id="26" name="Google Shape;549;p33">
            <a:extLst>
              <a:ext uri="{FF2B5EF4-FFF2-40B4-BE49-F238E27FC236}">
                <a16:creationId xmlns:a16="http://schemas.microsoft.com/office/drawing/2014/main" id="{2796EC0B-5824-F05E-FD38-61A2D7D6B446}"/>
              </a:ext>
            </a:extLst>
          </p:cNvPr>
          <p:cNvGrpSpPr/>
          <p:nvPr/>
        </p:nvGrpSpPr>
        <p:grpSpPr>
          <a:xfrm>
            <a:off x="1053951" y="2569802"/>
            <a:ext cx="3202325" cy="1979668"/>
            <a:chOff x="1301925" y="2658223"/>
            <a:chExt cx="2176500" cy="1635830"/>
          </a:xfrm>
        </p:grpSpPr>
        <p:sp>
          <p:nvSpPr>
            <p:cNvPr id="29" name="Google Shape;550;p33">
              <a:extLst>
                <a:ext uri="{FF2B5EF4-FFF2-40B4-BE49-F238E27FC236}">
                  <a16:creationId xmlns:a16="http://schemas.microsoft.com/office/drawing/2014/main" id="{6D1D8F93-616A-8CAE-E766-3309322148F1}"/>
                </a:ext>
              </a:extLst>
            </p:cNvPr>
            <p:cNvSpPr/>
            <p:nvPr/>
          </p:nvSpPr>
          <p:spPr>
            <a:xfrm>
              <a:off x="1444816" y="2658223"/>
              <a:ext cx="794400" cy="3816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1;p33">
              <a:extLst>
                <a:ext uri="{FF2B5EF4-FFF2-40B4-BE49-F238E27FC236}">
                  <a16:creationId xmlns:a16="http://schemas.microsoft.com/office/drawing/2014/main" id="{BAF1FE50-A23E-8301-B0E2-F915829C09D4}"/>
                </a:ext>
              </a:extLst>
            </p:cNvPr>
            <p:cNvSpPr/>
            <p:nvPr/>
          </p:nvSpPr>
          <p:spPr>
            <a:xfrm>
              <a:off x="1301925" y="2815353"/>
              <a:ext cx="2176500" cy="1478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53;p33">
            <a:extLst>
              <a:ext uri="{FF2B5EF4-FFF2-40B4-BE49-F238E27FC236}">
                <a16:creationId xmlns:a16="http://schemas.microsoft.com/office/drawing/2014/main" id="{9031E378-6B0F-A1EB-D554-1FD38B4A5F20}"/>
              </a:ext>
            </a:extLst>
          </p:cNvPr>
          <p:cNvSpPr txBox="1">
            <a:spLocks/>
          </p:cNvSpPr>
          <p:nvPr/>
        </p:nvSpPr>
        <p:spPr>
          <a:xfrm>
            <a:off x="1195134" y="2708830"/>
            <a:ext cx="2919666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INSTALL</a:t>
            </a:r>
          </a:p>
        </p:txBody>
      </p:sp>
      <p:sp>
        <p:nvSpPr>
          <p:cNvPr id="32" name="Google Shape;554;p33">
            <a:extLst>
              <a:ext uri="{FF2B5EF4-FFF2-40B4-BE49-F238E27FC236}">
                <a16:creationId xmlns:a16="http://schemas.microsoft.com/office/drawing/2014/main" id="{9371F28C-E569-647B-36A6-4038D5071183}"/>
              </a:ext>
            </a:extLst>
          </p:cNvPr>
          <p:cNvSpPr txBox="1">
            <a:spLocks/>
          </p:cNvSpPr>
          <p:nvPr/>
        </p:nvSpPr>
        <p:spPr>
          <a:xfrm>
            <a:off x="1217710" y="3200695"/>
            <a:ext cx="2897090" cy="11327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Basic Python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Anaconda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 err="1">
                <a:solidFill>
                  <a:schemeClr val="bg1"/>
                </a:solidFill>
                <a:latin typeface="Barlow Light" panose="00000400000000000000" pitchFamily="2" charset="0"/>
              </a:rPr>
              <a:t>Jupyter</a:t>
            </a: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 Notebook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PyCharm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Spyder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MY" dirty="0">
                <a:solidFill>
                  <a:schemeClr val="bg1"/>
                </a:solidFill>
                <a:latin typeface="Barlow Light" panose="00000400000000000000" pitchFamily="2" charset="0"/>
              </a:rPr>
              <a:t>Visual Studio Code</a:t>
            </a:r>
          </a:p>
        </p:txBody>
      </p:sp>
      <p:sp>
        <p:nvSpPr>
          <p:cNvPr id="43" name="Google Shape;565;p33">
            <a:extLst>
              <a:ext uri="{FF2B5EF4-FFF2-40B4-BE49-F238E27FC236}">
                <a16:creationId xmlns:a16="http://schemas.microsoft.com/office/drawing/2014/main" id="{805EAEF2-D41C-029A-0F44-824A01BE754C}"/>
              </a:ext>
            </a:extLst>
          </p:cNvPr>
          <p:cNvSpPr/>
          <p:nvPr/>
        </p:nvSpPr>
        <p:spPr>
          <a:xfrm>
            <a:off x="2210152" y="1373417"/>
            <a:ext cx="778500" cy="778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66;p33">
            <a:extLst>
              <a:ext uri="{FF2B5EF4-FFF2-40B4-BE49-F238E27FC236}">
                <a16:creationId xmlns:a16="http://schemas.microsoft.com/office/drawing/2014/main" id="{F9F6F47A-04B9-26CE-4B96-A9EFF52547F6}"/>
              </a:ext>
            </a:extLst>
          </p:cNvPr>
          <p:cNvSpPr/>
          <p:nvPr/>
        </p:nvSpPr>
        <p:spPr>
          <a:xfrm>
            <a:off x="6046977" y="1373417"/>
            <a:ext cx="778500" cy="778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549;p33">
            <a:extLst>
              <a:ext uri="{FF2B5EF4-FFF2-40B4-BE49-F238E27FC236}">
                <a16:creationId xmlns:a16="http://schemas.microsoft.com/office/drawing/2014/main" id="{21054807-7174-5FD3-0CB9-E2778E65E34C}"/>
              </a:ext>
            </a:extLst>
          </p:cNvPr>
          <p:cNvGrpSpPr/>
          <p:nvPr/>
        </p:nvGrpSpPr>
        <p:grpSpPr>
          <a:xfrm>
            <a:off x="4816326" y="2569802"/>
            <a:ext cx="3202325" cy="1979668"/>
            <a:chOff x="1301925" y="2658223"/>
            <a:chExt cx="2176500" cy="1635830"/>
          </a:xfrm>
        </p:grpSpPr>
        <p:sp>
          <p:nvSpPr>
            <p:cNvPr id="94" name="Google Shape;550;p33">
              <a:extLst>
                <a:ext uri="{FF2B5EF4-FFF2-40B4-BE49-F238E27FC236}">
                  <a16:creationId xmlns:a16="http://schemas.microsoft.com/office/drawing/2014/main" id="{26CA4784-CCDF-04EF-FB9A-6F174B08060E}"/>
                </a:ext>
              </a:extLst>
            </p:cNvPr>
            <p:cNvSpPr/>
            <p:nvPr/>
          </p:nvSpPr>
          <p:spPr>
            <a:xfrm>
              <a:off x="1444816" y="2658223"/>
              <a:ext cx="794400" cy="3816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51;p33">
              <a:extLst>
                <a:ext uri="{FF2B5EF4-FFF2-40B4-BE49-F238E27FC236}">
                  <a16:creationId xmlns:a16="http://schemas.microsoft.com/office/drawing/2014/main" id="{E4F97F7F-C0ED-F115-BA17-29350AF12631}"/>
                </a:ext>
              </a:extLst>
            </p:cNvPr>
            <p:cNvSpPr/>
            <p:nvPr/>
          </p:nvSpPr>
          <p:spPr>
            <a:xfrm>
              <a:off x="1301925" y="2815353"/>
              <a:ext cx="2176500" cy="1478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6" name="Google Shape;553;p33">
            <a:extLst>
              <a:ext uri="{FF2B5EF4-FFF2-40B4-BE49-F238E27FC236}">
                <a16:creationId xmlns:a16="http://schemas.microsoft.com/office/drawing/2014/main" id="{E3307CA1-61C0-F36B-0906-214DE2CE6A43}"/>
              </a:ext>
            </a:extLst>
          </p:cNvPr>
          <p:cNvSpPr txBox="1">
            <a:spLocks/>
          </p:cNvSpPr>
          <p:nvPr/>
        </p:nvSpPr>
        <p:spPr>
          <a:xfrm>
            <a:off x="4957509" y="2708830"/>
            <a:ext cx="2919666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 INSTALL (online)</a:t>
            </a:r>
          </a:p>
        </p:txBody>
      </p:sp>
      <p:sp>
        <p:nvSpPr>
          <p:cNvPr id="98" name="Google Shape;554;p33">
            <a:extLst>
              <a:ext uri="{FF2B5EF4-FFF2-40B4-BE49-F238E27FC236}">
                <a16:creationId xmlns:a16="http://schemas.microsoft.com/office/drawing/2014/main" id="{4F71035E-955F-3A16-329C-A5DF76B642B3}"/>
              </a:ext>
            </a:extLst>
          </p:cNvPr>
          <p:cNvSpPr txBox="1">
            <a:spLocks/>
          </p:cNvSpPr>
          <p:nvPr/>
        </p:nvSpPr>
        <p:spPr>
          <a:xfrm>
            <a:off x="4980085" y="3170639"/>
            <a:ext cx="2897090" cy="11627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Barlow Light" panose="000004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dirty="0"/>
              <a:t>Google </a:t>
            </a:r>
            <a:r>
              <a:rPr lang="en-MY" dirty="0" err="1"/>
              <a:t>Colaboratory</a:t>
            </a:r>
            <a:endParaRPr lang="en-MY" dirty="0"/>
          </a:p>
          <a:p>
            <a:r>
              <a:rPr lang="en-MY" dirty="0"/>
              <a:t>Binder</a:t>
            </a:r>
          </a:p>
          <a:p>
            <a:r>
              <a:rPr lang="en-MY" dirty="0" err="1"/>
              <a:t>CoCalc</a:t>
            </a:r>
            <a:endParaRPr lang="en-MY" dirty="0"/>
          </a:p>
          <a:p>
            <a:r>
              <a:rPr lang="en-MY" dirty="0"/>
              <a:t>Microsoft Azure Notebook</a:t>
            </a:r>
          </a:p>
          <a:p>
            <a:endParaRPr lang="en-MY" dirty="0"/>
          </a:p>
        </p:txBody>
      </p:sp>
      <p:pic>
        <p:nvPicPr>
          <p:cNvPr id="3" name="Graphic 2" descr="Computer outline">
            <a:extLst>
              <a:ext uri="{FF2B5EF4-FFF2-40B4-BE49-F238E27FC236}">
                <a16:creationId xmlns:a16="http://schemas.microsoft.com/office/drawing/2014/main" id="{8AD175AE-8286-B314-F989-7D3F0C4C5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663" y="1439778"/>
            <a:ext cx="645477" cy="645477"/>
          </a:xfrm>
          <a:prstGeom prst="rect">
            <a:avLst/>
          </a:prstGeom>
        </p:spPr>
      </p:pic>
      <p:pic>
        <p:nvPicPr>
          <p:cNvPr id="7" name="Graphic 6" descr="Cloud Computing outline">
            <a:extLst>
              <a:ext uri="{FF2B5EF4-FFF2-40B4-BE49-F238E27FC236}">
                <a16:creationId xmlns:a16="http://schemas.microsoft.com/office/drawing/2014/main" id="{4DD24CA1-4BD7-3194-068A-D0642E6ED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2937" y="1386824"/>
            <a:ext cx="751385" cy="7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2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343FF-D03B-EE93-62F9-AEDB83350B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773;p41">
            <a:extLst>
              <a:ext uri="{FF2B5EF4-FFF2-40B4-BE49-F238E27FC236}">
                <a16:creationId xmlns:a16="http://schemas.microsoft.com/office/drawing/2014/main" id="{48E3C635-C436-9C18-3E95-E6D79AF890A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4976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Let’s start.</a:t>
            </a:r>
          </a:p>
        </p:txBody>
      </p:sp>
      <p:pic>
        <p:nvPicPr>
          <p:cNvPr id="3074" name="Picture 2" descr="Python Programming Meme | Programing jokes, Programmer humor, Programmer  jokes">
            <a:extLst>
              <a:ext uri="{FF2B5EF4-FFF2-40B4-BE49-F238E27FC236}">
                <a16:creationId xmlns:a16="http://schemas.microsoft.com/office/drawing/2014/main" id="{E9DA587A-D5E5-8865-B90A-956F67117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21100"/>
            <a:ext cx="4401812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5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C7E9D-0BCC-FE97-B392-9C5528EEB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372;p27">
            <a:extLst>
              <a:ext uri="{FF2B5EF4-FFF2-40B4-BE49-F238E27FC236}">
                <a16:creationId xmlns:a16="http://schemas.microsoft.com/office/drawing/2014/main" id="{F2C2BF56-0F76-A80D-F24B-96A254190AF3}"/>
              </a:ext>
            </a:extLst>
          </p:cNvPr>
          <p:cNvSpPr txBox="1">
            <a:spLocks/>
          </p:cNvSpPr>
          <p:nvPr/>
        </p:nvSpPr>
        <p:spPr>
          <a:xfrm>
            <a:off x="1611824" y="1252120"/>
            <a:ext cx="6136573" cy="7638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RESOURCE </a:t>
            </a:r>
            <a:b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CENTER</a:t>
            </a:r>
          </a:p>
        </p:txBody>
      </p:sp>
      <p:sp>
        <p:nvSpPr>
          <p:cNvPr id="4" name="Google Shape;373;p27">
            <a:extLst>
              <a:ext uri="{FF2B5EF4-FFF2-40B4-BE49-F238E27FC236}">
                <a16:creationId xmlns:a16="http://schemas.microsoft.com/office/drawing/2014/main" id="{1A0D30F2-9F4F-1B08-5A50-DFB0CBD4CFE4}"/>
              </a:ext>
            </a:extLst>
          </p:cNvPr>
          <p:cNvSpPr txBox="1">
            <a:spLocks/>
          </p:cNvSpPr>
          <p:nvPr/>
        </p:nvSpPr>
        <p:spPr>
          <a:xfrm>
            <a:off x="612184" y="2463476"/>
            <a:ext cx="7927382" cy="18084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bg1"/>
                </a:solidFill>
              </a:rPr>
              <a:t>https://padlet.com/f4r4/pythondata</a:t>
            </a:r>
          </a:p>
          <a:p>
            <a:endParaRPr lang="en-SG" sz="900" dirty="0"/>
          </a:p>
          <a:p>
            <a:endParaRPr lang="en-SG" sz="900" dirty="0"/>
          </a:p>
          <a:p>
            <a:r>
              <a:rPr lang="en-SG" sz="2400" dirty="0"/>
              <a:t>                  Please download the </a:t>
            </a:r>
            <a:r>
              <a:rPr lang="en-SG" sz="2400" dirty="0" err="1"/>
              <a:t>Jupyter</a:t>
            </a:r>
            <a:r>
              <a:rPr lang="en-SG" sz="2400" dirty="0"/>
              <a:t> Notebook. </a:t>
            </a:r>
          </a:p>
        </p:txBody>
      </p:sp>
    </p:spTree>
    <p:extLst>
      <p:ext uri="{BB962C8B-B14F-4D97-AF65-F5344CB8AC3E}">
        <p14:creationId xmlns:p14="http://schemas.microsoft.com/office/powerpoint/2010/main" val="355450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586975"/>
            <a:ext cx="550091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Nurul Farahain Mohammad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09" name="Google Shape;609;p42"/>
          <p:cNvSpPr/>
          <p:nvPr/>
        </p:nvSpPr>
        <p:spPr>
          <a:xfrm>
            <a:off x="577250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WORK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Scientist</a:t>
            </a:r>
            <a:br>
              <a:rPr lang="en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STMicroelectronics Sdn. Bhd.</a:t>
            </a:r>
            <a:endParaRPr sz="13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4661189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QUALIFICATION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Ph.D. (Mathematics), UTM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B.Sc. (Mathematics), UTM</a:t>
            </a:r>
            <a:endParaRPr sz="13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577250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AI-102 &amp; AI-900: </a:t>
            </a:r>
            <a:b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Microsoft Azure AI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-SG" sz="13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Fusionex</a:t>
            </a: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 Science Analyst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-SG" sz="13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Fusionex</a:t>
            </a:r>
            <a:r>
              <a:rPr lang="en-SG" sz="13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 Engineering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CERTIFICATION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61189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FAMILIAR PYTHON LIBRARIES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16" name="Google Shape;702;p45">
            <a:extLst>
              <a:ext uri="{FF2B5EF4-FFF2-40B4-BE49-F238E27FC236}">
                <a16:creationId xmlns:a16="http://schemas.microsoft.com/office/drawing/2014/main" id="{4A906802-3F73-E5DA-C4F7-36C674745C4F}"/>
              </a:ext>
            </a:extLst>
          </p:cNvPr>
          <p:cNvPicPr preferRelativeResize="0"/>
          <p:nvPr/>
        </p:nvPicPr>
        <p:blipFill>
          <a:blip r:embed="rId3"/>
          <a:srcRect l="16377" r="16377"/>
          <a:stretch/>
        </p:blipFill>
        <p:spPr>
          <a:xfrm>
            <a:off x="3313195" y="1734433"/>
            <a:ext cx="2533650" cy="25010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0E77662-3D33-255F-57C2-887F27A7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17" y="3091446"/>
            <a:ext cx="836385" cy="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C2CA2455-E26C-352D-EC8C-E49ED9C2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23" y="3091445"/>
            <a:ext cx="392879" cy="3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5C71ECB0-CE98-B00B-E985-00145430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07" y="3063292"/>
            <a:ext cx="913573" cy="4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23D2AF8-4991-72D4-AA0A-719F1BDB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97" y="3473006"/>
            <a:ext cx="906899" cy="36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E43045B1-EAB0-2E91-AD5B-BA8573EF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05" y="3464556"/>
            <a:ext cx="498020" cy="26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E1BDD74D-60D4-4FC7-3C64-7E4B2ABF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2" y="3377898"/>
            <a:ext cx="821713" cy="49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ython-telegram-bot Logo">
            <a:extLst>
              <a:ext uri="{FF2B5EF4-FFF2-40B4-BE49-F238E27FC236}">
                <a16:creationId xmlns:a16="http://schemas.microsoft.com/office/drawing/2014/main" id="{A8390E66-F407-EAB9-60E0-86181D94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42" y="3839545"/>
            <a:ext cx="2122493" cy="3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D8EED-C0C5-F54B-636D-2D29D4D18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0E4D7349-B56B-E242-0D4D-AF758E7F5E54}"/>
              </a:ext>
            </a:extLst>
          </p:cNvPr>
          <p:cNvSpPr txBox="1">
            <a:spLocks/>
          </p:cNvSpPr>
          <p:nvPr/>
        </p:nvSpPr>
        <p:spPr>
          <a:xfrm>
            <a:off x="317254" y="254334"/>
            <a:ext cx="8255914" cy="650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Python Workshops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726A3DF6-9A3F-58A4-6F81-53662F61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47" y="1147521"/>
            <a:ext cx="2012381" cy="28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8D642C08-A72E-55C5-0152-755CFE22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70" y="1147521"/>
            <a:ext cx="2156776" cy="28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y be an image of one or more people, people standing and text">
            <a:extLst>
              <a:ext uri="{FF2B5EF4-FFF2-40B4-BE49-F238E27FC236}">
                <a16:creationId xmlns:a16="http://schemas.microsoft.com/office/drawing/2014/main" id="{3CD00196-FB6C-BD2A-31C9-2C80D7F4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88" y="1147522"/>
            <a:ext cx="2033480" cy="28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8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D8EED-C0C5-F54B-636D-2D29D4D18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0E4D7349-B56B-E242-0D4D-AF758E7F5E54}"/>
              </a:ext>
            </a:extLst>
          </p:cNvPr>
          <p:cNvSpPr txBox="1">
            <a:spLocks/>
          </p:cNvSpPr>
          <p:nvPr/>
        </p:nvSpPr>
        <p:spPr>
          <a:xfrm>
            <a:off x="317254" y="254334"/>
            <a:ext cx="8255914" cy="650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Python Workshops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3E5D94D-D0D5-B051-964B-253D4A03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3" y="1147521"/>
            <a:ext cx="2012382" cy="28484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0147072-D030-1A34-D9CC-0215094F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36" y="1147521"/>
            <a:ext cx="2278765" cy="28484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1752FB-3F88-F84E-9192-3CA0E9E8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852" y="1159246"/>
            <a:ext cx="2498097" cy="28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D8EED-C0C5-F54B-636D-2D29D4D18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0E4D7349-B56B-E242-0D4D-AF758E7F5E54}"/>
              </a:ext>
            </a:extLst>
          </p:cNvPr>
          <p:cNvSpPr txBox="1">
            <a:spLocks/>
          </p:cNvSpPr>
          <p:nvPr/>
        </p:nvSpPr>
        <p:spPr>
          <a:xfrm>
            <a:off x="317254" y="254334"/>
            <a:ext cx="8255914" cy="650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Python Workshops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F3C527-44D4-6660-8641-FDEE4DE8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4" y="1124072"/>
            <a:ext cx="2377459" cy="336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03DAAE-BFA3-B43C-8403-E1D41E9FE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69" y="1141658"/>
            <a:ext cx="2377459" cy="3365209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61241D-05A1-2BAD-80C4-6653A039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096" y="1124072"/>
            <a:ext cx="2387808" cy="33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8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9DE6-AAAE-E2D5-10EB-942815EB9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626CC48-125E-356F-8534-0959F9DE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64404" y="0"/>
            <a:ext cx="3633788" cy="51435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5370006-7852-A2CD-AAF8-A9B645762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92"/>
          <a:stretch/>
        </p:blipFill>
        <p:spPr>
          <a:xfrm>
            <a:off x="1264404" y="0"/>
            <a:ext cx="3633788" cy="33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1507-2044-14DE-8D0D-2ABC388B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4" y="69457"/>
            <a:ext cx="5138700" cy="857400"/>
          </a:xfrm>
        </p:spPr>
        <p:txBody>
          <a:bodyPr/>
          <a:lstStyle/>
          <a:p>
            <a:r>
              <a:rPr lang="en-US" dirty="0"/>
              <a:t>What Will We Learn</a:t>
            </a:r>
            <a:endParaRPr lang="en-M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0A69-F08F-27A0-2648-54DE0C2655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60910" y="1717330"/>
            <a:ext cx="5195792" cy="2862419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000" dirty="0"/>
              <a:t>Get-to-know Python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Print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Arithmetic operation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Variable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Variable 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Function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Boolean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2000" dirty="0"/>
              <a:t>Control flow</a:t>
            </a:r>
            <a:endParaRPr lang="en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000" dirty="0"/>
              <a:t>Libraries</a:t>
            </a:r>
            <a:endParaRPr lang="en-MY" sz="2000" dirty="0"/>
          </a:p>
          <a:p>
            <a:pPr marL="742950" lvl="1" indent="-285750">
              <a:buFontTx/>
              <a:buChar char="-"/>
            </a:pPr>
            <a:endParaRPr lang="en" sz="2000" dirty="0"/>
          </a:p>
          <a:p>
            <a:pPr marL="285750" indent="-285750" algn="l">
              <a:buFontTx/>
              <a:buChar char="-"/>
            </a:pPr>
            <a:endParaRPr lang="en-MY" sz="2000" dirty="0"/>
          </a:p>
          <a:p>
            <a:endParaRPr lang="en-MY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9DE6-AAAE-E2D5-10EB-942815EB9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4" descr="See the source image">
            <a:extLst>
              <a:ext uri="{FF2B5EF4-FFF2-40B4-BE49-F238E27FC236}">
                <a16:creationId xmlns:a16="http://schemas.microsoft.com/office/drawing/2014/main" id="{1294F3AD-737A-F92E-83DC-F79962FB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43" y="1022263"/>
            <a:ext cx="2394488" cy="6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95840-D953-661D-7A11-C560F35087F6}"/>
              </a:ext>
            </a:extLst>
          </p:cNvPr>
          <p:cNvSpPr txBox="1"/>
          <p:nvPr/>
        </p:nvSpPr>
        <p:spPr>
          <a:xfrm>
            <a:off x="519194" y="4610746"/>
            <a:ext cx="5261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Shaw, Z. (2017). </a:t>
            </a:r>
            <a:r>
              <a:rPr lang="en-US" sz="105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 Python 3 The Hard Way: A Very Simple Introduction to the Terrifyingly Beautiful World of Computers and Code.</a:t>
            </a:r>
            <a:r>
              <a:rPr lang="en-US" sz="105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Addison-Wesley Professional.</a:t>
            </a:r>
            <a:endParaRPr lang="en-M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MY" sz="900" dirty="0"/>
          </a:p>
        </p:txBody>
      </p:sp>
    </p:spTree>
    <p:extLst>
      <p:ext uri="{BB962C8B-B14F-4D97-AF65-F5344CB8AC3E}">
        <p14:creationId xmlns:p14="http://schemas.microsoft.com/office/powerpoint/2010/main" val="17226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1507-2044-14DE-8D0D-2ABC388B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4" y="69457"/>
            <a:ext cx="5138700" cy="857400"/>
          </a:xfrm>
        </p:spPr>
        <p:txBody>
          <a:bodyPr/>
          <a:lstStyle/>
          <a:p>
            <a:r>
              <a:rPr lang="en-US" dirty="0"/>
              <a:t>What Will We Learn</a:t>
            </a:r>
            <a:endParaRPr lang="en-M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0A69-F08F-27A0-2648-54DE0C2655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6383" y="1905324"/>
            <a:ext cx="5195792" cy="113137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000" dirty="0" err="1"/>
              <a:t>Dataframe</a:t>
            </a:r>
            <a:endParaRPr lang="en-MY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000" dirty="0"/>
              <a:t>Import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000" dirty="0"/>
              <a:t>Data wrangling</a:t>
            </a:r>
            <a:endParaRPr lang="en" sz="2000" dirty="0"/>
          </a:p>
          <a:p>
            <a:pPr marL="285750" indent="-285750">
              <a:buFontTx/>
              <a:buChar char="-"/>
            </a:pPr>
            <a:endParaRPr lang="en-MY" sz="2000" dirty="0"/>
          </a:p>
          <a:p>
            <a:pPr marL="742950" lvl="1" indent="-285750">
              <a:buFontTx/>
              <a:buChar char="-"/>
            </a:pPr>
            <a:endParaRPr lang="en" sz="2000" dirty="0"/>
          </a:p>
          <a:p>
            <a:pPr marL="285750" indent="-285750" algn="l">
              <a:buFontTx/>
              <a:buChar char="-"/>
            </a:pPr>
            <a:endParaRPr lang="en-MY" sz="2000" dirty="0"/>
          </a:p>
          <a:p>
            <a:endParaRPr lang="en-MY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9DE6-AAAE-E2D5-10EB-942815EB9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Python Logo PNG Images, Free Transparent Python Logo Download - KindPNG">
            <a:extLst>
              <a:ext uri="{FF2B5EF4-FFF2-40B4-BE49-F238E27FC236}">
                <a16:creationId xmlns:a16="http://schemas.microsoft.com/office/drawing/2014/main" id="{5BFEF082-B431-D2F1-E2BE-263C44DFE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21117"/>
          <a:stretch/>
        </p:blipFill>
        <p:spPr bwMode="auto">
          <a:xfrm>
            <a:off x="966383" y="1077133"/>
            <a:ext cx="2319258" cy="7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2">
            <a:extLst>
              <a:ext uri="{FF2B5EF4-FFF2-40B4-BE49-F238E27FC236}">
                <a16:creationId xmlns:a16="http://schemas.microsoft.com/office/drawing/2014/main" id="{1860D346-04D6-B176-B3A6-BD02F352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5" y="3501652"/>
            <a:ext cx="2549633" cy="5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F9DDFD-D4E8-6B24-61D8-9BFD5B9E1F3B}"/>
              </a:ext>
            </a:extLst>
          </p:cNvPr>
          <p:cNvSpPr txBox="1">
            <a:spLocks/>
          </p:cNvSpPr>
          <p:nvPr/>
        </p:nvSpPr>
        <p:spPr>
          <a:xfrm>
            <a:off x="949835" y="4011577"/>
            <a:ext cx="5195792" cy="105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2000" dirty="0"/>
              <a:t>2D plot</a:t>
            </a:r>
            <a:endParaRPr lang="en" sz="2000" dirty="0"/>
          </a:p>
          <a:p>
            <a:pPr marL="285750" indent="-285750">
              <a:buFontTx/>
              <a:buChar char="-"/>
            </a:pPr>
            <a:endParaRPr lang="en-MY" sz="2000" dirty="0"/>
          </a:p>
          <a:p>
            <a:pPr marL="742950" lvl="1" indent="-285750">
              <a:buFontTx/>
              <a:buChar char="-"/>
            </a:pPr>
            <a:endParaRPr lang="en" sz="2000" dirty="0"/>
          </a:p>
          <a:p>
            <a:pPr marL="285750" indent="-285750">
              <a:buFontTx/>
              <a:buChar char="-"/>
            </a:pPr>
            <a:endParaRPr lang="en-MY" sz="2000" dirty="0"/>
          </a:p>
          <a:p>
            <a:endParaRPr lang="en-MY" sz="2000" dirty="0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A33863-9B77-A114-854B-3258BC6D7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0828" y="3385953"/>
            <a:ext cx="2320064" cy="726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F35EA-468E-C0FE-BA62-97DEFC1BE8C7}"/>
              </a:ext>
            </a:extLst>
          </p:cNvPr>
          <p:cNvSpPr txBox="1"/>
          <p:nvPr/>
        </p:nvSpPr>
        <p:spPr>
          <a:xfrm>
            <a:off x="519194" y="4610746"/>
            <a:ext cx="5261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McKinney, W. (2018). </a:t>
            </a:r>
            <a:r>
              <a:rPr lang="en-US" sz="105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 for Data Analysis: Data Wrangling with Pandas, </a:t>
            </a:r>
            <a:r>
              <a:rPr lang="en-US" sz="105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</a:t>
            </a:r>
            <a:r>
              <a:rPr lang="en-US" sz="105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05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IPython</a:t>
            </a:r>
            <a:r>
              <a:rPr lang="en-US" sz="105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2nd edition</a:t>
            </a:r>
            <a:r>
              <a:rPr lang="en-US" sz="105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O'Reilly Media, Inc. </a:t>
            </a:r>
            <a:endParaRPr lang="en-M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MY" sz="1050" dirty="0"/>
          </a:p>
          <a:p>
            <a:endParaRPr lang="en-MY" sz="1050" dirty="0"/>
          </a:p>
        </p:txBody>
      </p:sp>
    </p:spTree>
    <p:extLst>
      <p:ext uri="{BB962C8B-B14F-4D97-AF65-F5344CB8AC3E}">
        <p14:creationId xmlns:p14="http://schemas.microsoft.com/office/powerpoint/2010/main" val="111022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C7E9D-0BCC-FE97-B392-9C5528EEB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372;p27">
            <a:extLst>
              <a:ext uri="{FF2B5EF4-FFF2-40B4-BE49-F238E27FC236}">
                <a16:creationId xmlns:a16="http://schemas.microsoft.com/office/drawing/2014/main" id="{F2C2BF56-0F76-A80D-F24B-96A254190AF3}"/>
              </a:ext>
            </a:extLst>
          </p:cNvPr>
          <p:cNvSpPr txBox="1">
            <a:spLocks/>
          </p:cNvSpPr>
          <p:nvPr/>
        </p:nvSpPr>
        <p:spPr>
          <a:xfrm>
            <a:off x="1611824" y="1252120"/>
            <a:ext cx="6136573" cy="7638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RESOURCE </a:t>
            </a:r>
            <a:b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en-MY" sz="2800" dirty="0">
                <a:latin typeface="Miriam Libre" panose="00000500000000000000" pitchFamily="2" charset="-79"/>
                <a:cs typeface="Miriam Libre" panose="00000500000000000000" pitchFamily="2" charset="-79"/>
              </a:rPr>
              <a:t>CENTER</a:t>
            </a:r>
          </a:p>
        </p:txBody>
      </p:sp>
      <p:sp>
        <p:nvSpPr>
          <p:cNvPr id="4" name="Google Shape;373;p27">
            <a:extLst>
              <a:ext uri="{FF2B5EF4-FFF2-40B4-BE49-F238E27FC236}">
                <a16:creationId xmlns:a16="http://schemas.microsoft.com/office/drawing/2014/main" id="{1A0D30F2-9F4F-1B08-5A50-DFB0CBD4CFE4}"/>
              </a:ext>
            </a:extLst>
          </p:cNvPr>
          <p:cNvSpPr txBox="1">
            <a:spLocks/>
          </p:cNvSpPr>
          <p:nvPr/>
        </p:nvSpPr>
        <p:spPr>
          <a:xfrm>
            <a:off x="612184" y="2463476"/>
            <a:ext cx="7927382" cy="18084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bg1"/>
                </a:solidFill>
              </a:rPr>
              <a:t>https://padlet.com/f4r4/pythondata</a:t>
            </a:r>
          </a:p>
          <a:p>
            <a:endParaRPr lang="en-SG" sz="900" dirty="0"/>
          </a:p>
          <a:p>
            <a:endParaRPr lang="en-SG" sz="900" dirty="0"/>
          </a:p>
          <a:p>
            <a:r>
              <a:rPr lang="en-SG" sz="2400" dirty="0"/>
              <a:t>                  Please download the </a:t>
            </a:r>
            <a:r>
              <a:rPr lang="en-SG" sz="2400" dirty="0" err="1"/>
              <a:t>Jupyter</a:t>
            </a:r>
            <a:r>
              <a:rPr lang="en-SG" sz="2400" dirty="0"/>
              <a:t> Notebook. </a:t>
            </a:r>
          </a:p>
        </p:txBody>
      </p:sp>
    </p:spTree>
    <p:extLst>
      <p:ext uri="{BB962C8B-B14F-4D97-AF65-F5344CB8AC3E}">
        <p14:creationId xmlns:p14="http://schemas.microsoft.com/office/powerpoint/2010/main" val="3703302362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A363335-BD66-4164-B062-1320FFF150CD}">
  <we:reference id="f12c312d-282a-4734-8843-05915fdfef0b" version="4.3.3.0" store="EXCatalog" storeType="EXCatalog"/>
  <we:alternateReferences>
    <we:reference id="WA104178141" version="4.3.3.0" store="en-MY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7BEA17E-0494-439E-BB49-CC33A5FC0D74}">
  <we:reference id="bfc52345-98f9-4096-99c4-2263a14c97f5" version="2.0.0.0" store="EXCatalog" storeType="EXCatalog"/>
  <we:alternateReferences>
    <we:reference id="WA104379997" version="2.0.0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371</Words>
  <Application>Microsoft Office PowerPoint</Application>
  <PresentationFormat>On-screen Show (16:9)</PresentationFormat>
  <Paragraphs>115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Wingdings</vt:lpstr>
      <vt:lpstr>Miriam Libre</vt:lpstr>
      <vt:lpstr>Barlow</vt:lpstr>
      <vt:lpstr>Arial</vt:lpstr>
      <vt:lpstr>Raleway Thin</vt:lpstr>
      <vt:lpstr>Barlow Light</vt:lpstr>
      <vt:lpstr>Calibri</vt:lpstr>
      <vt:lpstr>Tajawal</vt:lpstr>
      <vt:lpstr>Roderigo template</vt:lpstr>
      <vt:lpstr> Programming  Introduction &amp; Database  15/1/2023 UTM</vt:lpstr>
      <vt:lpstr>Nurul Farahain Mohammad</vt:lpstr>
      <vt:lpstr>PowerPoint Presentation</vt:lpstr>
      <vt:lpstr>PowerPoint Presentation</vt:lpstr>
      <vt:lpstr>PowerPoint Presentation</vt:lpstr>
      <vt:lpstr>PowerPoint Presentation</vt:lpstr>
      <vt:lpstr>What Will We Learn</vt:lpstr>
      <vt:lpstr>What Will We Learn</vt:lpstr>
      <vt:lpstr>PowerPoint Presentation</vt:lpstr>
      <vt:lpstr>Heard of Python?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Development with                                  in          </dc:title>
  <cp:lastModifiedBy>Nurulfarahain MOHAMMAD</cp:lastModifiedBy>
  <cp:revision>37</cp:revision>
  <dcterms:modified xsi:type="dcterms:W3CDTF">2023-01-09T21:21:00Z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2023-01-06T10:00:26Z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10642a12-f7d7-4d81-a3a6-ccfd900cbca7</vt:lpwstr>
  </property>
  <property fmtid="{D5CDD505-2E9C-101B-9397-08002B2CF9AE}" pid="8" name="MSIP_Label_cf8c7287-838c-46dd-b281-b1140229e67a_ContentBits">
    <vt:lpwstr>0</vt:lpwstr>
  </property>
</Properties>
</file>